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6713BD-4449-4EF6-853A-1EB98677FAB7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ECF524-81A4-4C3F-AF61-C1E33C9D33C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78499" y="469167"/>
            <a:ext cx="8369966" cy="2381538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sz="4800" i="1" dirty="0" smtClean="0">
                <a:latin typeface="Lucida Fax" pitchFamily="18" charset="0"/>
              </a:rPr>
              <a:t>Akuntansi untuk Koperasi dan UMKM </a:t>
            </a:r>
            <a:endParaRPr lang="id-ID" sz="4800" i="1" dirty="0">
              <a:latin typeface="Lucida Fax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661" y="46093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Dosen </a:t>
            </a:r>
            <a:r>
              <a:rPr lang="id-ID" sz="2800" dirty="0" smtClean="0"/>
              <a:t>Pengampu : </a:t>
            </a:r>
            <a:r>
              <a:rPr lang="id-ID" sz="2800" dirty="0" smtClean="0"/>
              <a:t>Hj.Anik Malika., SE., MSA</a:t>
            </a:r>
            <a:endParaRPr lang="id-ID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5657671"/>
            <a:ext cx="6346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id-ID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isampaikan dalam presentasi mata kuliah Akuntansi </a:t>
            </a:r>
            <a:r>
              <a:rPr lang="id-ID" sz="24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K</a:t>
            </a:r>
            <a:r>
              <a:rPr lang="id-ID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operasi dan UMKM</a:t>
            </a:r>
            <a:endParaRPr lang="id-ID" sz="2400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id-ID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id-ID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Aspire One D257\Documents\z.sukuk ijaroh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633" y="2320887"/>
            <a:ext cx="1735697" cy="172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Akun-Akun dalam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4032448" cy="5373216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id-ID" b="1" dirty="0" smtClean="0"/>
              <a:t>Asset: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Kas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Piutang Anggota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Perlengkapan kantor</a:t>
            </a:r>
          </a:p>
          <a:p>
            <a:pPr marL="118872" indent="0">
              <a:buNone/>
            </a:pPr>
            <a:r>
              <a:rPr lang="id-ID" b="1" dirty="0" smtClean="0"/>
              <a:t>Utang/Liability:</a:t>
            </a:r>
          </a:p>
          <a:p>
            <a:r>
              <a:rPr lang="id-ID" dirty="0" smtClean="0"/>
              <a:t>Utang usaha</a:t>
            </a:r>
          </a:p>
          <a:p>
            <a:r>
              <a:rPr lang="id-ID" dirty="0" smtClean="0"/>
              <a:t>Utang Bank</a:t>
            </a:r>
          </a:p>
          <a:p>
            <a:r>
              <a:rPr lang="id-ID" dirty="0" smtClean="0"/>
              <a:t>Simpanan Sukarela</a:t>
            </a:r>
          </a:p>
          <a:p>
            <a:r>
              <a:rPr lang="id-ID" dirty="0" smtClean="0"/>
              <a:t>Dana-dana :</a:t>
            </a:r>
          </a:p>
          <a:p>
            <a:pPr marL="118872" indent="0">
              <a:buNone/>
            </a:pPr>
            <a:r>
              <a:rPr lang="id-ID" dirty="0"/>
              <a:t>	</a:t>
            </a:r>
            <a:r>
              <a:rPr lang="id-ID" dirty="0" smtClean="0"/>
              <a:t>1. Anggota</a:t>
            </a:r>
          </a:p>
          <a:p>
            <a:pPr marL="118872" indent="0">
              <a:buNone/>
            </a:pPr>
            <a:r>
              <a:rPr lang="id-ID" dirty="0"/>
              <a:t>	</a:t>
            </a:r>
            <a:r>
              <a:rPr lang="id-ID" dirty="0" smtClean="0"/>
              <a:t>2. Pengurus</a:t>
            </a:r>
          </a:p>
          <a:p>
            <a:pPr marL="118872" indent="0">
              <a:buNone/>
            </a:pPr>
            <a:r>
              <a:rPr lang="id-ID" dirty="0"/>
              <a:t>	</a:t>
            </a:r>
            <a:r>
              <a:rPr lang="id-ID" dirty="0" smtClean="0"/>
              <a:t>3. Pegawai</a:t>
            </a:r>
          </a:p>
          <a:p>
            <a:pPr marL="118872" indent="0">
              <a:buNone/>
            </a:pPr>
            <a:r>
              <a:rPr lang="id-ID" dirty="0" smtClean="0"/>
              <a:t>	4. Pendidikan</a:t>
            </a:r>
          </a:p>
          <a:p>
            <a:pPr marL="118872" indent="0">
              <a:buNone/>
            </a:pPr>
            <a:r>
              <a:rPr lang="id-ID" dirty="0"/>
              <a:t>	</a:t>
            </a:r>
            <a:r>
              <a:rPr lang="id-ID" dirty="0" smtClean="0"/>
              <a:t>5. Pembangunan DK</a:t>
            </a:r>
          </a:p>
          <a:p>
            <a:pPr marL="118872" indent="0">
              <a:buNone/>
            </a:pPr>
            <a:r>
              <a:rPr lang="id-ID" dirty="0" smtClean="0"/>
              <a:t>	6. Sosial</a:t>
            </a:r>
          </a:p>
          <a:p>
            <a:pPr marL="118872" indent="0">
              <a:buNone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9992" y="1637184"/>
            <a:ext cx="4032448" cy="5373216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id-ID" b="1" dirty="0" smtClean="0"/>
              <a:t>Modal 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Simpanan Pokok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Simpanan wajib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Modal sumbangan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Modal penyertaan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cadangan</a:t>
            </a:r>
          </a:p>
          <a:p>
            <a:pPr marL="118872" indent="0">
              <a:buNone/>
            </a:pPr>
            <a:r>
              <a:rPr lang="id-ID" b="1" dirty="0" smtClean="0"/>
              <a:t>Pendapatan :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Partisipasi bruto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Partisipasi neto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Pendapatan Non anggota</a:t>
            </a:r>
          </a:p>
          <a:p>
            <a:pPr marL="118872" indent="0">
              <a:buNone/>
            </a:pPr>
            <a:r>
              <a:rPr lang="id-ID" b="1" dirty="0" smtClean="0"/>
              <a:t>Beban :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Beban Operasional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Beban Pokok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Beban Perkoperasian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SHU</a:t>
            </a:r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44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 Riil dan Nomilal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491880" y="1578090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Buku Besar</a:t>
            </a:r>
            <a:endParaRPr lang="id-ID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39552" y="3621832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Asset</a:t>
            </a:r>
            <a:endParaRPr lang="id-ID" sz="1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084168" y="2488061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Nominal</a:t>
            </a:r>
            <a:endParaRPr lang="id-ID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39552" y="2426398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Riil</a:t>
            </a:r>
            <a:endParaRPr lang="id-ID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7078" y="4834779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Utang</a:t>
            </a:r>
            <a:endParaRPr lang="id-ID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77078" y="5970103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Modal</a:t>
            </a:r>
            <a:endParaRPr lang="id-ID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084168" y="3720278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Pendapatan</a:t>
            </a:r>
            <a:endParaRPr lang="id-ID" sz="1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093093" y="5004739"/>
            <a:ext cx="2088232" cy="796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Akun Biaya</a:t>
            </a:r>
            <a:endParaRPr lang="id-ID" sz="1400" b="1" dirty="0"/>
          </a:p>
        </p:txBody>
      </p:sp>
      <p:sp>
        <p:nvSpPr>
          <p:cNvPr id="18" name="Down Arrow 17"/>
          <p:cNvSpPr/>
          <p:nvPr/>
        </p:nvSpPr>
        <p:spPr>
          <a:xfrm>
            <a:off x="1225150" y="3285016"/>
            <a:ext cx="792088" cy="336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Down Arrow 19"/>
          <p:cNvSpPr/>
          <p:nvPr/>
        </p:nvSpPr>
        <p:spPr>
          <a:xfrm>
            <a:off x="1320011" y="5633288"/>
            <a:ext cx="792088" cy="336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Down Arrow 20"/>
          <p:cNvSpPr/>
          <p:nvPr/>
        </p:nvSpPr>
        <p:spPr>
          <a:xfrm>
            <a:off x="1225150" y="4419853"/>
            <a:ext cx="792088" cy="336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Down Arrow 21"/>
          <p:cNvSpPr/>
          <p:nvPr/>
        </p:nvSpPr>
        <p:spPr>
          <a:xfrm>
            <a:off x="6741165" y="3307885"/>
            <a:ext cx="792088" cy="336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Down Arrow 22"/>
          <p:cNvSpPr/>
          <p:nvPr/>
        </p:nvSpPr>
        <p:spPr>
          <a:xfrm>
            <a:off x="6732240" y="4574771"/>
            <a:ext cx="792088" cy="336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5" name="Straight Connector 24"/>
          <p:cNvCxnSpPr>
            <a:stCxn id="5" idx="1"/>
          </p:cNvCxnSpPr>
          <p:nvPr/>
        </p:nvCxnSpPr>
        <p:spPr>
          <a:xfrm flipH="1">
            <a:off x="1716055" y="1976568"/>
            <a:ext cx="1775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</p:cNvCxnSpPr>
          <p:nvPr/>
        </p:nvCxnSpPr>
        <p:spPr>
          <a:xfrm>
            <a:off x="5580112" y="1976568"/>
            <a:ext cx="15570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16055" y="1976568"/>
            <a:ext cx="0" cy="39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8" idx="0"/>
          </p:cNvCxnSpPr>
          <p:nvPr/>
        </p:nvCxnSpPr>
        <p:spPr>
          <a:xfrm flipH="1">
            <a:off x="7128284" y="1976568"/>
            <a:ext cx="8925" cy="511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Transaksi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arenR"/>
            </a:pPr>
            <a:r>
              <a:rPr lang="id-ID" dirty="0" smtClean="0"/>
              <a:t>Tgl 2 April 2012 : 200 orang pendiri koperasi menyerahkan uang  tunai sebesar Rp 500.000,- per orang sebagai simpanan pokok anggota koperasi.</a:t>
            </a:r>
          </a:p>
          <a:p>
            <a:pPr marL="633222" indent="-514350">
              <a:buAutoNum type="arabicParenR"/>
            </a:pPr>
            <a:endParaRPr lang="id-ID" dirty="0" smtClean="0"/>
          </a:p>
          <a:p>
            <a:pPr marL="118872" indent="0" algn="ctr">
              <a:buNone/>
            </a:pPr>
            <a:r>
              <a:rPr lang="id-ID" dirty="0" smtClean="0"/>
              <a:t>“Buat Jurnalnya “ </a:t>
            </a:r>
          </a:p>
        </p:txBody>
      </p:sp>
    </p:spTree>
    <p:extLst>
      <p:ext uri="{BB962C8B-B14F-4D97-AF65-F5344CB8AC3E}">
        <p14:creationId xmlns:p14="http://schemas.microsoft.com/office/powerpoint/2010/main" val="2076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2) </a:t>
            </a:r>
            <a:r>
              <a:rPr lang="id-ID" dirty="0" smtClean="0"/>
              <a:t>Tgl. 6 April 2012 : Koperasi membeli peralatan kantor (kursi,meja,lemari,arsip,komputer,prin,dsb) kepada Toko.ABC seharga Rp 22.000.000,- pembelian ini dibayar tunai = Rp 7.000.000,- dan sisanya dibayar dalam waktu 2 bulan kedepan</a:t>
            </a:r>
          </a:p>
          <a:p>
            <a:pPr marL="118872" indent="0" algn="ctr">
              <a:buNone/>
            </a:pPr>
            <a:endParaRPr lang="id-ID" dirty="0"/>
          </a:p>
          <a:p>
            <a:pPr marL="118872" indent="0" algn="ctr">
              <a:buNone/>
            </a:pPr>
            <a:r>
              <a:rPr lang="id-ID" dirty="0" smtClean="0"/>
              <a:t>“Buat Jurnalnya”</a:t>
            </a:r>
          </a:p>
        </p:txBody>
      </p:sp>
    </p:spTree>
    <p:extLst>
      <p:ext uri="{BB962C8B-B14F-4D97-AF65-F5344CB8AC3E}">
        <p14:creationId xmlns:p14="http://schemas.microsoft.com/office/powerpoint/2010/main" val="36587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3) </a:t>
            </a:r>
            <a:r>
              <a:rPr lang="id-ID" dirty="0" smtClean="0"/>
              <a:t>Tgl 7 April 2012 : Koperasi membeli Perlengkapan Kantor ( Kertas, Pulpen, Pensil, Rautan pensil, Penggaris, Buku, dsb) Seharga Rp 2.000.000,- pembelian dilakukan secara tunai dengan uang Koperasi.</a:t>
            </a:r>
          </a:p>
          <a:p>
            <a:pPr marL="118872" indent="0">
              <a:buNone/>
            </a:pPr>
            <a:endParaRPr lang="id-ID" dirty="0" smtClean="0"/>
          </a:p>
          <a:p>
            <a:pPr marL="118872" indent="0" algn="ctr">
              <a:buNone/>
            </a:pPr>
            <a:r>
              <a:rPr lang="id-ID" dirty="0" smtClean="0"/>
              <a:t>“Buat Jurnalnya”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10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id-ID" dirty="0" smtClean="0"/>
              <a:t>Tgl. 2 Mei , dan 5 Mei 2012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Setiap anggota koperasi menyetorkan uang sebesar Rp 25.000,- per orang sebagai simpanan wajib anggota</a:t>
            </a:r>
          </a:p>
          <a:p>
            <a:pPr marL="118872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Koperasi memperoleh kredit usaha dari Bank  sebesar Rp 60.000.000,-</a:t>
            </a:r>
          </a:p>
          <a:p>
            <a:pPr>
              <a:buFont typeface="Wingdings" pitchFamily="2" charset="2"/>
              <a:buChar char="q"/>
            </a:pPr>
            <a:endParaRPr lang="id-ID" dirty="0"/>
          </a:p>
          <a:p>
            <a:pPr marL="118872" indent="0" algn="ctr">
              <a:buNone/>
            </a:pPr>
            <a:r>
              <a:rPr lang="id-ID" dirty="0" smtClean="0"/>
              <a:t>“Buat Jurnalnya”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07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5) </a:t>
            </a:r>
            <a:r>
              <a:rPr lang="id-ID" dirty="0" smtClean="0"/>
              <a:t>Tgl. 29 Mei 2012 : Anggota Koperasi yang meminjam uang pada koperasi membayar angsuran pokok, bunga dan jasa provisi sebesar Rp 18.000.000,- (dari jumlah tersebut Rp 12.000.000 merupakan angsuran pokok, Rp 3.600.000,- bunga dan Rp 2.400.000,- jasa provisi)</a:t>
            </a:r>
          </a:p>
          <a:p>
            <a:pPr marL="118872" indent="0">
              <a:buNone/>
            </a:pPr>
            <a:endParaRPr lang="id-ID" dirty="0"/>
          </a:p>
          <a:p>
            <a:pPr marL="118872" indent="0" algn="ctr">
              <a:buNone/>
            </a:pPr>
            <a:r>
              <a:rPr lang="id-ID" dirty="0" smtClean="0"/>
              <a:t>“Buat Jurnalnya”</a:t>
            </a:r>
          </a:p>
        </p:txBody>
      </p:sp>
    </p:spTree>
    <p:extLst>
      <p:ext uri="{BB962C8B-B14F-4D97-AF65-F5344CB8AC3E}">
        <p14:creationId xmlns:p14="http://schemas.microsoft.com/office/powerpoint/2010/main" val="7183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 algn="just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6) </a:t>
            </a:r>
            <a:r>
              <a:rPr lang="id-ID" dirty="0" smtClean="0"/>
              <a:t>Tgl. 29 Mei 2012 : Dibayar Gaji 2 karyawan sebesar Rp 1.200.000,- per orang. Kedua karyawan bekerja mulai tanggal 1 Mei 2012. </a:t>
            </a:r>
          </a:p>
          <a:p>
            <a:pPr marL="118872" indent="0" algn="just">
              <a:lnSpc>
                <a:spcPct val="150000"/>
              </a:lnSpc>
              <a:buNone/>
            </a:pPr>
            <a:r>
              <a:rPr lang="id-ID" dirty="0" smtClean="0"/>
              <a:t>Dan pada saat yang sama koperasi membayar beban bunga pinjaman ke bank sebesar Rp 900.000,-.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18872" indent="0" algn="ctr">
              <a:lnSpc>
                <a:spcPct val="150000"/>
              </a:lnSpc>
              <a:buNone/>
            </a:pPr>
            <a:r>
              <a:rPr lang="id-ID" dirty="0" smtClean="0"/>
              <a:t>“Buat Jurnalnya”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408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7) </a:t>
            </a:r>
            <a:r>
              <a:rPr lang="id-ID" dirty="0" smtClean="0"/>
              <a:t>Tgl 31 Mei 2012</a:t>
            </a:r>
            <a:r>
              <a:rPr lang="id-ID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dirty="0" smtClean="0"/>
              <a:t>: Koperasi membayar seluruh utangnya kepada Toko ABC  atas (Pembelian peralatan kantornya tgl 6 April 2012 lalu)</a:t>
            </a:r>
          </a:p>
          <a:p>
            <a:pPr marL="118872" indent="0">
              <a:lnSpc>
                <a:spcPct val="150000"/>
              </a:lnSpc>
              <a:buNone/>
            </a:pPr>
            <a:endParaRPr lang="id-ID" dirty="0"/>
          </a:p>
          <a:p>
            <a:pPr marL="118872" indent="0" algn="ctr">
              <a:lnSpc>
                <a:spcPct val="150000"/>
              </a:lnSpc>
              <a:buNone/>
            </a:pPr>
            <a:r>
              <a:rPr lang="id-ID" dirty="0" smtClean="0"/>
              <a:t>“Buat Jurnalnya”</a:t>
            </a:r>
          </a:p>
        </p:txBody>
      </p:sp>
    </p:spTree>
    <p:extLst>
      <p:ext uri="{BB962C8B-B14F-4D97-AF65-F5344CB8AC3E}">
        <p14:creationId xmlns:p14="http://schemas.microsoft.com/office/powerpoint/2010/main" val="6985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800" dirty="0" smtClean="0"/>
              <a:t>Koperasi </a:t>
            </a:r>
            <a:br>
              <a:rPr lang="id-ID" sz="2800" dirty="0" smtClean="0"/>
            </a:br>
            <a:r>
              <a:rPr lang="id-ID" sz="2800" dirty="0" smtClean="0"/>
              <a:t>Neraca saldo</a:t>
            </a:r>
            <a:br>
              <a:rPr lang="id-ID" sz="2800" dirty="0" smtClean="0"/>
            </a:br>
            <a:r>
              <a:rPr lang="id-ID" sz="2800" dirty="0" smtClean="0"/>
              <a:t>per 31 Mei 2012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787208" cy="53732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d-ID" sz="2900" dirty="0" smtClean="0"/>
              <a:t>Kas 			     54.900.000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Piutang		   108.000.000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Perlengkapan 	       2.000.000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Peralatan                         22.000.000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Utang				             6.000.000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Simp. Sukarela			           12.000.000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Utang bank			                         60.000.000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Simp.pokok			                       100.000.000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Simp.Wajib				            5.000.000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Partisipasi Js.Provisi                                          3.600.000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Jasa Pinjaman			            2.400.000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Gaji 		     1.200.000		</a:t>
            </a:r>
          </a:p>
          <a:p>
            <a:pPr>
              <a:lnSpc>
                <a:spcPct val="120000"/>
              </a:lnSpc>
            </a:pPr>
            <a:r>
              <a:rPr lang="id-ID" sz="2900" dirty="0" smtClean="0"/>
              <a:t>Beban bunga	        </a:t>
            </a:r>
            <a:r>
              <a:rPr lang="id-ID" sz="2900" u="sng" smtClean="0"/>
              <a:t>900.000</a:t>
            </a:r>
            <a:r>
              <a:rPr lang="id-ID" sz="2900" smtClean="0"/>
              <a:t>                </a:t>
            </a:r>
            <a:r>
              <a:rPr lang="id-ID" sz="2900" u="sng"/>
              <a:t>	</a:t>
            </a:r>
            <a:r>
              <a:rPr lang="id-ID" sz="2900" u="sng" smtClean="0"/>
              <a:t>	</a:t>
            </a:r>
            <a:endParaRPr lang="id-ID" sz="2900" u="sng" dirty="0" smtClean="0"/>
          </a:p>
          <a:p>
            <a:pPr>
              <a:lnSpc>
                <a:spcPct val="120000"/>
              </a:lnSpc>
            </a:pPr>
            <a:r>
              <a:rPr lang="id-ID" sz="2900" b="1" dirty="0" smtClean="0"/>
              <a:t>Total</a:t>
            </a:r>
            <a:r>
              <a:rPr lang="id-ID" sz="2900" dirty="0" smtClean="0"/>
              <a:t>	             </a:t>
            </a:r>
            <a:r>
              <a:rPr lang="id-ID" sz="2900" b="1" dirty="0" smtClean="0"/>
              <a:t>189.000.000</a:t>
            </a:r>
            <a:r>
              <a:rPr lang="id-ID" sz="2900" dirty="0" smtClean="0"/>
              <a:t>              </a:t>
            </a:r>
            <a:r>
              <a:rPr lang="id-ID" sz="2900" b="1" dirty="0"/>
              <a:t>189.000.000</a:t>
            </a:r>
          </a:p>
          <a:p>
            <a:pPr>
              <a:lnSpc>
                <a:spcPct val="120000"/>
              </a:lnSpc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2524" y="1484785"/>
            <a:ext cx="2480862" cy="537321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10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Aktifitas Koperasi (BAB II)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lnSpc>
                <a:spcPct val="150000"/>
              </a:lnSpc>
              <a:buAutoNum type="arabicPeriod"/>
            </a:pPr>
            <a:r>
              <a:rPr lang="id-ID" dirty="0" smtClean="0"/>
              <a:t>Menjual Jasa.</a:t>
            </a:r>
          </a:p>
          <a:p>
            <a:pPr marL="633222" indent="-514350">
              <a:lnSpc>
                <a:spcPct val="150000"/>
              </a:lnSpc>
              <a:buAutoNum type="arabicPeriod"/>
            </a:pPr>
            <a:r>
              <a:rPr lang="id-ID" dirty="0" smtClean="0"/>
              <a:t>Membeli dan mendistribusika. </a:t>
            </a:r>
          </a:p>
          <a:p>
            <a:pPr marL="633222" indent="-514350">
              <a:lnSpc>
                <a:spcPct val="150000"/>
              </a:lnSpc>
              <a:buAutoNum type="arabicPeriod"/>
            </a:pPr>
            <a:r>
              <a:rPr lang="id-ID" dirty="0" smtClean="0"/>
              <a:t>Membeli bahan baku, memproses dan menjualnya.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17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800" dirty="0" smtClean="0"/>
              <a:t>Koperasi</a:t>
            </a:r>
            <a:br>
              <a:rPr lang="id-ID" sz="2800" dirty="0" smtClean="0"/>
            </a:br>
            <a:r>
              <a:rPr lang="id-ID" sz="2800" dirty="0" smtClean="0"/>
              <a:t>laporan hasil usaha</a:t>
            </a:r>
            <a:br>
              <a:rPr lang="id-ID" sz="2800" dirty="0" smtClean="0"/>
            </a:br>
            <a:r>
              <a:rPr lang="id-ID" sz="2800" dirty="0" smtClean="0"/>
              <a:t>periode 01-31 Mei 2012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Partisipasi Bruto Anggota :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Jasa pinjaman			3.600.000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Jas provisi 			2.400.000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Total Partisipasi				6.000.000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Beban Pokok					</a:t>
            </a:r>
            <a:r>
              <a:rPr lang="id-ID" u="sng" dirty="0" smtClean="0"/>
              <a:t> (900.000)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Beban bunga</a:t>
            </a:r>
            <a:r>
              <a:rPr lang="id-ID" dirty="0"/>
              <a:t>	</a:t>
            </a:r>
            <a:r>
              <a:rPr lang="id-ID" dirty="0" smtClean="0"/>
              <a:t>				5.100.000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Partisipasi netto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Beban operasional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Gaji					         </a:t>
            </a:r>
            <a:r>
              <a:rPr lang="id-ID" u="sng" dirty="0" smtClean="0"/>
              <a:t>(1.200.000)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SHU						3.900.000</a:t>
            </a:r>
          </a:p>
          <a:p>
            <a:pPr>
              <a:buFont typeface="Arial" pitchFamily="34" charset="0"/>
              <a:buChar char="•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2665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800" dirty="0" smtClean="0"/>
              <a:t>Koperasi </a:t>
            </a:r>
            <a:br>
              <a:rPr lang="id-ID" sz="2800" dirty="0" smtClean="0"/>
            </a:br>
            <a:r>
              <a:rPr lang="id-ID" sz="2800" dirty="0" smtClean="0"/>
              <a:t>Neraca</a:t>
            </a:r>
            <a:br>
              <a:rPr lang="id-ID" sz="2800" dirty="0" smtClean="0"/>
            </a:br>
            <a:r>
              <a:rPr lang="id-ID" sz="2800" dirty="0" smtClean="0"/>
              <a:t>Per-31 MEI 2012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4618856" cy="4625609"/>
          </a:xfrm>
        </p:spPr>
        <p:txBody>
          <a:bodyPr/>
          <a:lstStyle/>
          <a:p>
            <a:r>
              <a:rPr lang="id-ID" sz="2600" dirty="0" smtClean="0"/>
              <a:t>Kas			54.900.000</a:t>
            </a:r>
          </a:p>
          <a:p>
            <a:r>
              <a:rPr lang="id-ID" sz="2600" dirty="0" smtClean="0"/>
              <a:t>Piutang	          108.000.000</a:t>
            </a:r>
          </a:p>
          <a:p>
            <a:r>
              <a:rPr lang="id-ID" sz="2600" dirty="0" smtClean="0"/>
              <a:t>Perlengkapan         2.000.000</a:t>
            </a:r>
          </a:p>
          <a:p>
            <a:r>
              <a:rPr lang="id-ID" sz="2600" dirty="0" smtClean="0"/>
              <a:t>Peralatan             22.000.000</a:t>
            </a:r>
          </a:p>
          <a:p>
            <a:endParaRPr lang="id-ID" sz="2600" dirty="0"/>
          </a:p>
          <a:p>
            <a:endParaRPr lang="id-ID" sz="2600" dirty="0" smtClean="0"/>
          </a:p>
          <a:p>
            <a:pPr marL="118872" indent="0">
              <a:buNone/>
            </a:pPr>
            <a:endParaRPr lang="id-ID" sz="2600" dirty="0" smtClean="0"/>
          </a:p>
          <a:p>
            <a:r>
              <a:rPr lang="id-ID" sz="2600" b="1" dirty="0" smtClean="0"/>
              <a:t>Total</a:t>
            </a:r>
            <a:r>
              <a:rPr lang="id-ID" sz="2600" dirty="0" smtClean="0"/>
              <a:t>	    </a:t>
            </a:r>
            <a:r>
              <a:rPr lang="id-ID" sz="2600" b="1" dirty="0" smtClean="0"/>
              <a:t>      189.000.000 </a:t>
            </a:r>
          </a:p>
          <a:p>
            <a:endParaRPr lang="id-ID" dirty="0" smtClean="0"/>
          </a:p>
          <a:p>
            <a:pPr marL="118872" indent="0">
              <a:buNone/>
            </a:pP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1484784"/>
            <a:ext cx="4276463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id-ID" sz="2600" dirty="0" smtClean="0"/>
              <a:t>Utang	           6.000.000</a:t>
            </a:r>
          </a:p>
          <a:p>
            <a:r>
              <a:rPr lang="id-ID" sz="2600" dirty="0" smtClean="0"/>
              <a:t>Simp.Sukrl        12.000.000</a:t>
            </a:r>
          </a:p>
          <a:p>
            <a:r>
              <a:rPr lang="id-ID" sz="2600" dirty="0" smtClean="0"/>
              <a:t>Utng Bank        60.000.000</a:t>
            </a:r>
          </a:p>
          <a:p>
            <a:r>
              <a:rPr lang="id-ID" sz="2600" dirty="0" smtClean="0"/>
              <a:t>Simp.Pok        100.000.000</a:t>
            </a:r>
          </a:p>
          <a:p>
            <a:r>
              <a:rPr lang="id-ID" sz="2600" dirty="0" smtClean="0"/>
              <a:t>Simp.Wajib         5.000.000</a:t>
            </a:r>
          </a:p>
          <a:p>
            <a:r>
              <a:rPr lang="id-ID" sz="2600" dirty="0" smtClean="0"/>
              <a:t>SHU                     3.900.000</a:t>
            </a:r>
          </a:p>
          <a:p>
            <a:endParaRPr lang="id-ID" sz="2600" dirty="0"/>
          </a:p>
          <a:p>
            <a:r>
              <a:rPr lang="id-ID" sz="2600" b="1" dirty="0" smtClean="0"/>
              <a:t>Total</a:t>
            </a:r>
            <a:r>
              <a:rPr lang="id-ID" sz="2600" dirty="0" smtClean="0"/>
              <a:t>	      </a:t>
            </a:r>
            <a:r>
              <a:rPr lang="id-ID" sz="2600" b="1" dirty="0" smtClean="0"/>
              <a:t>189.000.000</a:t>
            </a:r>
          </a:p>
          <a:p>
            <a:pPr marL="118872" indent="0">
              <a:buFont typeface="Wingdings 2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13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Ekuitas Koperasi (BAB IV)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 Modal Anggota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Modal Sumbangan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Modal Penyertaan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Modal Penyertaaan Pertisipasi Anggota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SHU Periode Berjalan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Cadangan</a:t>
            </a:r>
          </a:p>
          <a:p>
            <a:pPr>
              <a:buFont typeface="Wingdings" pitchFamily="2" charset="2"/>
              <a:buChar char="v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45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Modal Anggota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1.Simpanan Pokok  : Jumlah nilai uang tertentu yang sama banyaknya yang harus disetor setiap anggota pada waktu masuk menjadi anggota koperasi . Simpanan ini tidak dapat diambil kembali selama menjadi anggota koperasi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84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Simpanan wajib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25609"/>
          </a:xfrm>
        </p:spPr>
        <p:txBody>
          <a:bodyPr/>
          <a:lstStyle/>
          <a:p>
            <a:pPr marL="118872" indent="0">
              <a:buNone/>
            </a:pPr>
            <a:r>
              <a:rPr lang="id-ID" dirty="0" smtClean="0"/>
              <a:t>Yakni: jumlah simpanan tertentu yang harus dibayarkan oleh anggota dalam waktu dan kesempatan tertentu , spt : sebulan sekali. Simpanan ini dapat diambil kembali dengan cara yang telah diatur lebih lanjut di dalam AD/ART dan Keputusan RAT (Rapat Anggota Tahunan)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161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Simpanan Sukarela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Yakni: Jumlah simpanan yang diserahkan oleh anggota /bukan anggota atas kehendaknya sendiri sebagai simpanan.</a:t>
            </a:r>
          </a:p>
          <a:p>
            <a:pPr marL="118872" indent="0">
              <a:buNone/>
            </a:pPr>
            <a:endParaRPr lang="id-ID" dirty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Simpanan tersebut bisa diambil sewaktu-waktu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05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Modal Sumbangan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Yakni : Sejumlah Uang / Barang Modal yang dapat dinilai dengan uang yang diterima dari pihak lain yang bersifat “Hibah dan tidak mengikat”</a:t>
            </a:r>
          </a:p>
          <a:p>
            <a:pPr marL="118872" indent="0">
              <a:buNone/>
            </a:pPr>
            <a:endParaRPr lang="id-ID" dirty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Modal ini tidak untuk dibagikan selama koperasi belum di bubarkan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67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Modal penyertaan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/>
              <a:t>Yakni : Sejumlah uang/ brang modal yang dapat dinilai dengan uang yang ditanamkan ileh pemodal untuk menambah &amp; memperkuat struktur permodalan demi peningkatan usaha koperasi.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6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Modal Penyertaan Pertisipasi </a:t>
            </a:r>
            <a:r>
              <a:rPr lang="id-ID" sz="4000" dirty="0"/>
              <a:t>A</a:t>
            </a:r>
            <a:r>
              <a:rPr lang="id-ID" sz="4000" dirty="0" smtClean="0"/>
              <a:t>nggota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/>
              <a:t>Yakni : Kelebihan setoran simp.Pokok &amp; Simp.Wajib anggota baru, diatas </a:t>
            </a:r>
            <a:r>
              <a:rPr lang="id-ID" b="1" dirty="0"/>
              <a:t>N</a:t>
            </a:r>
            <a:r>
              <a:rPr lang="id-ID" b="1" dirty="0" smtClean="0"/>
              <a:t>ilai </a:t>
            </a:r>
            <a:r>
              <a:rPr lang="id-ID" b="1" dirty="0"/>
              <a:t>N</a:t>
            </a:r>
            <a:r>
              <a:rPr lang="id-ID" b="1" dirty="0" smtClean="0"/>
              <a:t>ominal </a:t>
            </a:r>
            <a:r>
              <a:rPr lang="id-ID" dirty="0" smtClean="0"/>
              <a:t>Simp.Pokok &amp; Simp.Wajib anggota pendiri.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6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SHU Periode Berjalan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Yakni : </a:t>
            </a:r>
          </a:p>
          <a:p>
            <a:pPr marL="118872" indent="0">
              <a:buNone/>
            </a:pPr>
            <a:r>
              <a:rPr lang="id-ID" dirty="0" smtClean="0"/>
              <a:t>Selisih antara </a:t>
            </a:r>
            <a:r>
              <a:rPr lang="id-ID" b="1" dirty="0" smtClean="0"/>
              <a:t>Penghasilan/Pendapatan</a:t>
            </a:r>
            <a:r>
              <a:rPr lang="id-ID" dirty="0" smtClean="0"/>
              <a:t> yang diterima dengan </a:t>
            </a:r>
            <a:r>
              <a:rPr lang="id-ID" b="1" dirty="0" smtClean="0"/>
              <a:t>Beban</a:t>
            </a:r>
            <a:r>
              <a:rPr lang="id-ID" dirty="0" smtClean="0"/>
              <a:t> yang dikeluarkan untuk memperoleh Laba usaha.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1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Akuntansi ???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=&gt; Sisitem informasi yang menghasilkan laporan kedapa pihak-pihak yang berkepentingan menangani aktivitas ekonomi &amp; kondisi suatu badan usaha.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62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Cadangan ???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Bagian dari SHU yang disisihkan sesuai dengan ketentuan AD/Ketetapan Rapat Anggota.</a:t>
            </a:r>
          </a:p>
          <a:p>
            <a:pPr marL="118872" indent="0">
              <a:buNone/>
            </a:pPr>
            <a:endParaRPr lang="id-ID" sz="1000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Cadangan merupakan bagian dari SHU yang ditahan Koperasi dengan tujuan tertentu.</a:t>
            </a:r>
          </a:p>
          <a:p>
            <a:pPr marL="118872" indent="0">
              <a:buNone/>
            </a:pPr>
            <a:endParaRPr lang="id-ID" sz="1050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Jika koperasi di bubarkan “Cadangan tidak dapat dikembalikan ke anggota”.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26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Tgl. 5 Juli 2012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Koperasi menerima setoran Simp.Pokok dari 1 anggota baru sebesar Rp 100.000.-</a:t>
            </a:r>
          </a:p>
          <a:p>
            <a:pPr marL="118872" indent="0">
              <a:buNone/>
            </a:pPr>
            <a:endParaRPr lang="id-ID" sz="1600" dirty="0" smtClean="0"/>
          </a:p>
          <a:p>
            <a:pPr marL="118872" indent="0">
              <a:buNone/>
            </a:pPr>
            <a:r>
              <a:rPr lang="id-ID" dirty="0" smtClean="0"/>
              <a:t>Tgl. 2 Agustus 2012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Koperasi enerima setoran Simp.wajib dari 1 anggota baru sbesar Rp 25.000,-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22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5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id-ID" dirty="0" smtClean="0"/>
              <a:t>Tgl. 12 September 2012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Koperasi Memperoleh bantuan hibah berupa unag sebesar Rp 15.000.000,- dan sebuah Mobil Pick-Up Sebesar Rp 80.000.000,-</a:t>
            </a: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 marL="118872" indent="0">
              <a:buNone/>
            </a:pPr>
            <a:r>
              <a:rPr lang="id-ID" dirty="0" smtClean="0"/>
              <a:t>Tgl. 6 Oktober 2012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Anggota Koperasi mengundurkandiri dari koperasi karena akan pindah tempat tinggal ke Provinsi lain. Ada Simp. Poko Rp 100.000,- dan Simp.Wajib Rp 450.000,-</a:t>
            </a:r>
          </a:p>
          <a:p>
            <a:pPr marL="118872" indent="0">
              <a:buNone/>
            </a:pPr>
            <a:r>
              <a:rPr lang="id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39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SHU &amp; Dana- dana (BAB V)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SHU Anggota &amp; Dana anggota :</a:t>
            </a:r>
          </a:p>
          <a:p>
            <a:pPr>
              <a:buFontTx/>
              <a:buChar char="-"/>
            </a:pPr>
            <a:r>
              <a:rPr lang="id-ID" dirty="0" smtClean="0"/>
              <a:t>Jasa Modal</a:t>
            </a:r>
          </a:p>
          <a:p>
            <a:pPr>
              <a:buFontTx/>
              <a:buChar char="-"/>
            </a:pPr>
            <a:r>
              <a:rPr lang="id-ID" dirty="0" smtClean="0"/>
              <a:t>Jasa penjualan</a:t>
            </a:r>
          </a:p>
          <a:p>
            <a:pPr>
              <a:buFontTx/>
              <a:buChar char="-"/>
            </a:pPr>
            <a:r>
              <a:rPr lang="id-ID" dirty="0" smtClean="0"/>
              <a:t>Jasa pembelian</a:t>
            </a:r>
          </a:p>
          <a:p>
            <a:pPr>
              <a:buFontTx/>
              <a:buChar char="-"/>
            </a:pPr>
            <a:r>
              <a:rPr lang="id-ID" dirty="0" smtClean="0"/>
              <a:t>Bunga simpanan sukarela</a:t>
            </a:r>
          </a:p>
          <a:p>
            <a:pPr>
              <a:buFontTx/>
              <a:buChar char="-"/>
            </a:pPr>
            <a:r>
              <a:rPr lang="id-ID" dirty="0" smtClean="0"/>
              <a:t>Cadangan koperasi</a:t>
            </a:r>
          </a:p>
          <a:p>
            <a:pPr>
              <a:buFontTx/>
              <a:buChar char="-"/>
            </a:pPr>
            <a:r>
              <a:rPr lang="id-ID" dirty="0" smtClean="0"/>
              <a:t>Dana-dana (Anggota, pengurus, pegawai, pendidikan, sosial &amp; Pembangunan)</a:t>
            </a:r>
          </a:p>
        </p:txBody>
      </p:sp>
    </p:spTree>
    <p:extLst>
      <p:ext uri="{BB962C8B-B14F-4D97-AF65-F5344CB8AC3E}">
        <p14:creationId xmlns:p14="http://schemas.microsoft.com/office/powerpoint/2010/main" val="35235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MetodePembagian SHU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25" y="1772816"/>
            <a:ext cx="8229600" cy="4625609"/>
          </a:xfrm>
        </p:spPr>
        <p:txBody>
          <a:bodyPr/>
          <a:lstStyle/>
          <a:p>
            <a:pPr marL="118872" indent="0">
              <a:buNone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795331" y="2193708"/>
            <a:ext cx="7704857" cy="170719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SHU Jasa Transaksi = </a:t>
            </a:r>
            <a:r>
              <a:rPr lang="id-ID" sz="2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Bagian SHU atau Jasa  Transaksi</a:t>
            </a:r>
          </a:p>
          <a:p>
            <a:pPr algn="ctr"/>
            <a:r>
              <a:rPr lang="id-I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Total Transaksi Anggota </a:t>
            </a:r>
            <a:endParaRPr lang="id-ID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2" y="4221088"/>
            <a:ext cx="7704857" cy="18002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SHU Jasa Modal = </a:t>
            </a:r>
            <a:r>
              <a:rPr lang="id-ID" sz="2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Bagian SHU atau Jasa  Transaksi</a:t>
            </a:r>
          </a:p>
          <a:p>
            <a:pPr algn="ctr"/>
            <a:r>
              <a:rPr lang="id-I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Total Modal Anggota</a:t>
            </a:r>
            <a:endParaRPr lang="id-ID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 Koperasi membuka toko yang menjual barang-barang kebutuhan sehari-hari kepada anggota maupun masyarakat sekitarnya yang bukan anggota koperasi.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Data Koperasi :</a:t>
            </a:r>
          </a:p>
          <a:p>
            <a:pPr>
              <a:buFontTx/>
              <a:buChar char="-"/>
            </a:pPr>
            <a:r>
              <a:rPr lang="id-ID" dirty="0" smtClean="0"/>
              <a:t>Penjualan kepada anggota 	= 960.000.000</a:t>
            </a:r>
          </a:p>
          <a:p>
            <a:pPr>
              <a:buFontTx/>
              <a:buChar char="-"/>
            </a:pPr>
            <a:r>
              <a:rPr lang="id-ID" dirty="0" smtClean="0"/>
              <a:t>Penjualn Kepada Non anggota = 425.000.000</a:t>
            </a:r>
          </a:p>
          <a:p>
            <a:pPr>
              <a:buFontTx/>
              <a:buChar char="-"/>
            </a:pPr>
            <a:r>
              <a:rPr lang="id-ID" dirty="0" smtClean="0"/>
              <a:t>SHU dari anggota Koperasi	= 148.000.000</a:t>
            </a:r>
          </a:p>
          <a:p>
            <a:pPr>
              <a:buFontTx/>
              <a:buChar char="-"/>
            </a:pPr>
            <a:r>
              <a:rPr lang="id-ID" dirty="0" smtClean="0"/>
              <a:t>SHU dari non anggota Kop.	=   62.000.000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36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Dibagi untuk Anggota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id-ID" sz="2800" dirty="0" smtClean="0"/>
              <a:t>1. Anggota 			(50%) 105.000.000</a:t>
            </a:r>
          </a:p>
          <a:p>
            <a:pPr marL="118872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a) Jasa Modal 	(40%)   42.000.000</a:t>
            </a:r>
          </a:p>
          <a:p>
            <a:pPr marL="118872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b) Jasa Penjualan	(60%)   63.000.000</a:t>
            </a:r>
          </a:p>
          <a:p>
            <a:pPr marL="118872" indent="0">
              <a:buNone/>
            </a:pPr>
            <a:r>
              <a:rPr lang="id-ID" sz="2800" dirty="0" smtClean="0"/>
              <a:t>2. Cadangan Koperasi	(10%)   21.000.000</a:t>
            </a:r>
          </a:p>
          <a:p>
            <a:pPr marL="118872" indent="0">
              <a:buNone/>
            </a:pPr>
            <a:r>
              <a:rPr lang="id-ID" sz="2800" dirty="0" smtClean="0"/>
              <a:t>3. Dana pengurus 		(10%)   21.000.000</a:t>
            </a:r>
          </a:p>
          <a:p>
            <a:pPr marL="118872" indent="0">
              <a:buNone/>
            </a:pPr>
            <a:r>
              <a:rPr lang="id-ID" sz="2800" dirty="0" smtClean="0"/>
              <a:t>4. Dana Karyawan		(10%)   21.000.000</a:t>
            </a:r>
          </a:p>
          <a:p>
            <a:pPr marL="118872" indent="0">
              <a:buNone/>
            </a:pPr>
            <a:r>
              <a:rPr lang="id-ID" sz="2800" dirty="0" smtClean="0"/>
              <a:t>5. Dana Pendidikan	(</a:t>
            </a:r>
            <a:r>
              <a:rPr lang="id-ID" sz="2800" dirty="0"/>
              <a:t>10</a:t>
            </a:r>
            <a:r>
              <a:rPr lang="id-ID" sz="2800" dirty="0" smtClean="0"/>
              <a:t>%)   21.000.000</a:t>
            </a:r>
          </a:p>
          <a:p>
            <a:pPr marL="118872" indent="0">
              <a:buNone/>
            </a:pPr>
            <a:r>
              <a:rPr lang="id-ID" sz="2800" dirty="0" smtClean="0"/>
              <a:t>6. Dana Pemb Dk		(  5%)   10.500.000</a:t>
            </a:r>
          </a:p>
          <a:p>
            <a:pPr marL="118872" indent="0">
              <a:buNone/>
            </a:pPr>
            <a:r>
              <a:rPr lang="id-ID" sz="2800" dirty="0" smtClean="0"/>
              <a:t>7. Dana Sosial		</a:t>
            </a:r>
            <a:r>
              <a:rPr lang="id-ID" sz="2800" u="sng" dirty="0" smtClean="0"/>
              <a:t>(  5%)</a:t>
            </a:r>
            <a:r>
              <a:rPr lang="id-ID" sz="2800" dirty="0" smtClean="0"/>
              <a:t>   10.500.000</a:t>
            </a:r>
            <a:endParaRPr lang="id-ID" sz="2800" u="sng" dirty="0" smtClean="0"/>
          </a:p>
          <a:p>
            <a:pPr marL="118872" indent="0">
              <a:buNone/>
            </a:pPr>
            <a:r>
              <a:rPr lang="id-ID" sz="2800" b="1" dirty="0" smtClean="0"/>
              <a:t>Total			        (100%) 210.000.000</a:t>
            </a:r>
          </a:p>
          <a:p>
            <a:pPr marL="118872" indent="0">
              <a:buNone/>
            </a:pPr>
            <a:endParaRPr lang="id-ID" dirty="0"/>
          </a:p>
          <a:p>
            <a:pPr marL="118872" indent="0">
              <a:buNone/>
            </a:pPr>
            <a:endParaRPr lang="id-ID" dirty="0" smtClean="0"/>
          </a:p>
          <a:p>
            <a:pPr marL="118872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89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605423"/>
              </p:ext>
            </p:extLst>
          </p:nvPr>
        </p:nvGraphicFramePr>
        <p:xfrm>
          <a:off x="457200" y="1774825"/>
          <a:ext cx="8219256" cy="43184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3341"/>
                <a:gridCol w="2414362"/>
                <a:gridCol w="1643851"/>
                <a:gridCol w="1643851"/>
                <a:gridCol w="1643851"/>
              </a:tblGrid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Tgl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Bulan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Simp.Pokok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Simp.Wajib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Saldo</a:t>
                      </a:r>
                      <a:endParaRPr lang="id-ID" sz="2000" dirty="0"/>
                    </a:p>
                  </a:txBody>
                  <a:tcPr/>
                </a:tc>
              </a:tr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Juli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100.000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100.000</a:t>
                      </a:r>
                      <a:endParaRPr lang="id-ID" sz="2000" dirty="0"/>
                    </a:p>
                  </a:txBody>
                  <a:tcPr/>
                </a:tc>
              </a:tr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Agustus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25.000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125.000</a:t>
                      </a:r>
                      <a:endParaRPr lang="id-ID" sz="2000" dirty="0"/>
                    </a:p>
                  </a:txBody>
                  <a:tcPr/>
                </a:tc>
              </a:tr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September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25.000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150.000</a:t>
                      </a:r>
                      <a:endParaRPr lang="id-ID" sz="2000" dirty="0"/>
                    </a:p>
                  </a:txBody>
                  <a:tcPr/>
                </a:tc>
              </a:tr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Oktober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25.000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175.000</a:t>
                      </a:r>
                      <a:endParaRPr lang="id-ID" sz="2000" dirty="0"/>
                    </a:p>
                  </a:txBody>
                  <a:tcPr/>
                </a:tc>
              </a:tr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November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25.000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200.000</a:t>
                      </a:r>
                      <a:endParaRPr lang="id-ID" sz="2000" dirty="0"/>
                    </a:p>
                  </a:txBody>
                  <a:tcPr/>
                </a:tc>
              </a:tr>
              <a:tr h="52987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Desember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25.000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/>
                        <a:t>250.000</a:t>
                      </a:r>
                      <a:endParaRPr lang="id-ID" sz="2000" dirty="0"/>
                    </a:p>
                  </a:txBody>
                  <a:tcPr/>
                </a:tc>
              </a:tr>
              <a:tr h="60933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Jasa Modal Anggota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u="sng" dirty="0" smtClean="0"/>
              <a:t>Modal Anggota</a:t>
            </a:r>
            <a:r>
              <a:rPr lang="id-ID" dirty="0" smtClean="0"/>
              <a:t> x Jasa Modal Total</a:t>
            </a:r>
            <a:endParaRPr lang="id-ID" u="sng" dirty="0" smtClean="0"/>
          </a:p>
          <a:p>
            <a:pPr marL="118872" indent="0">
              <a:buNone/>
            </a:pPr>
            <a:r>
              <a:rPr lang="id-ID" dirty="0" smtClean="0"/>
              <a:t>Modal Total</a:t>
            </a:r>
          </a:p>
          <a:p>
            <a:pPr marL="118872" indent="0">
              <a:buNone/>
            </a:pPr>
            <a:endParaRPr lang="id-ID" dirty="0"/>
          </a:p>
          <a:p>
            <a:pPr marL="118872" indent="0">
              <a:buNone/>
            </a:pPr>
            <a:r>
              <a:rPr lang="id-ID" u="sng" dirty="0" smtClean="0"/>
              <a:t>  225.000	   </a:t>
            </a:r>
            <a:r>
              <a:rPr lang="id-ID" dirty="0" smtClean="0"/>
              <a:t> x 42.000.000 = 105.000</a:t>
            </a:r>
            <a:endParaRPr lang="id-ID" u="sng" dirty="0" smtClean="0"/>
          </a:p>
          <a:p>
            <a:pPr marL="118872" indent="0">
              <a:buNone/>
            </a:pPr>
            <a:r>
              <a:rPr lang="id-ID" dirty="0" smtClean="0"/>
              <a:t>90.000.000 (Misal)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665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Jasa Penjualan Anggota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Jika untuk pembelian selama setahun sebesar 1.920.000,-</a:t>
            </a:r>
          </a:p>
          <a:p>
            <a:r>
              <a:rPr lang="id-ID" dirty="0" smtClean="0"/>
              <a:t>Penjualan kepada anggota 960.000.000,-</a:t>
            </a:r>
          </a:p>
          <a:p>
            <a:pPr marL="118872" indent="0">
              <a:buNone/>
            </a:pPr>
            <a:r>
              <a:rPr lang="id-ID" dirty="0" smtClean="0"/>
              <a:t>Maka :</a:t>
            </a:r>
            <a:endParaRPr lang="id-ID" u="sng" dirty="0" smtClean="0"/>
          </a:p>
          <a:p>
            <a:pPr marL="118872" indent="0">
              <a:buNone/>
            </a:pPr>
            <a:r>
              <a:rPr lang="id-ID" u="sng" dirty="0" smtClean="0"/>
              <a:t>Transaksi anggota	    </a:t>
            </a:r>
            <a:r>
              <a:rPr lang="id-ID" dirty="0" smtClean="0"/>
              <a:t> x jasa transaksi</a:t>
            </a:r>
            <a:endParaRPr lang="id-ID" u="sng" dirty="0" smtClean="0"/>
          </a:p>
          <a:p>
            <a:pPr marL="118872" indent="0">
              <a:buNone/>
            </a:pPr>
            <a:r>
              <a:rPr lang="id-ID" dirty="0" smtClean="0"/>
              <a:t>Transaksi anggota total</a:t>
            </a:r>
          </a:p>
          <a:p>
            <a:pPr marL="118872" indent="0">
              <a:buNone/>
            </a:pPr>
            <a:r>
              <a:rPr lang="id-ID" u="sng" dirty="0" smtClean="0"/>
              <a:t>1.920.000	 </a:t>
            </a:r>
            <a:r>
              <a:rPr lang="id-ID" dirty="0" smtClean="0"/>
              <a:t> x 63.000.000 = 126.000</a:t>
            </a:r>
            <a:r>
              <a:rPr lang="id-ID" u="sng" dirty="0" smtClean="0"/>
              <a:t> </a:t>
            </a:r>
          </a:p>
          <a:p>
            <a:pPr marL="118872" indent="0">
              <a:buNone/>
            </a:pPr>
            <a:r>
              <a:rPr lang="id-ID" dirty="0" smtClean="0"/>
              <a:t>960.000.000</a:t>
            </a:r>
          </a:p>
          <a:p>
            <a:pPr marL="118872" indent="0">
              <a:buNone/>
            </a:pPr>
            <a:r>
              <a:rPr lang="id-ID" dirty="0" smtClean="0"/>
              <a:t>SHU Anggota = Jasa Modal + jasa Transaksi </a:t>
            </a:r>
          </a:p>
          <a:p>
            <a:pPr marL="118872" indent="0">
              <a:buNone/>
            </a:pPr>
            <a:r>
              <a:rPr lang="id-ID" dirty="0"/>
              <a:t>	</a:t>
            </a:r>
            <a:r>
              <a:rPr lang="id-ID" dirty="0" smtClean="0"/>
              <a:t>	      = 105.000      + 126.000 = 231.000</a:t>
            </a:r>
          </a:p>
          <a:p>
            <a:pPr marL="118872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09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Pemakai Informasi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2806080"/>
            <a:ext cx="4067944" cy="40519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Pihak Eksternal</a:t>
            </a:r>
          </a:p>
          <a:p>
            <a:pPr marL="633222" indent="-514350">
              <a:buAutoNum type="arabicPeriod"/>
            </a:pPr>
            <a:r>
              <a:rPr lang="id-ID" dirty="0" smtClean="0"/>
              <a:t>Kreditor</a:t>
            </a:r>
          </a:p>
          <a:p>
            <a:pPr marL="633222" indent="-514350">
              <a:buAutoNum type="arabicPeriod"/>
            </a:pPr>
            <a:r>
              <a:rPr lang="id-ID" dirty="0" smtClean="0"/>
              <a:t>Pemerintah</a:t>
            </a:r>
          </a:p>
          <a:p>
            <a:pPr marL="633222" indent="-514350">
              <a:buAutoNum type="arabicPeriod"/>
            </a:pPr>
            <a:r>
              <a:rPr lang="id-ID" dirty="0" smtClean="0"/>
              <a:t>Anggota Koperasi</a:t>
            </a:r>
          </a:p>
          <a:p>
            <a:pPr marL="633222" indent="-514350">
              <a:buAutoNum type="arabicPeriod"/>
            </a:pPr>
            <a:r>
              <a:rPr lang="id-ID" dirty="0" smtClean="0"/>
              <a:t>Rekan Kerja</a:t>
            </a:r>
          </a:p>
          <a:p>
            <a:pPr marL="633222" indent="-514350">
              <a:buAutoNum type="arabicPeriod"/>
            </a:pPr>
            <a:r>
              <a:rPr lang="id-ID" dirty="0" smtClean="0"/>
              <a:t>Suplayer</a:t>
            </a:r>
          </a:p>
          <a:p>
            <a:pPr marL="118872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v"/>
            </a:pPr>
            <a:endParaRPr lang="id-ID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5981" y="2808455"/>
            <a:ext cx="4680520" cy="404954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v"/>
            </a:pPr>
            <a:r>
              <a:rPr lang="id-ID" dirty="0" smtClean="0"/>
              <a:t>Pihak Internal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Ketua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Manager Produksi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Manager Keuangan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Manager marketing</a:t>
            </a:r>
          </a:p>
          <a:p>
            <a:pPr marL="118872" indent="0">
              <a:buNone/>
            </a:pPr>
            <a:endParaRPr lang="id-ID" dirty="0" smtClean="0"/>
          </a:p>
          <a:p>
            <a:pPr marL="118872" indent="0">
              <a:buFont typeface="Wingdings 2"/>
              <a:buNone/>
            </a:pPr>
            <a:endParaRPr lang="id-ID" dirty="0" smtClean="0"/>
          </a:p>
          <a:p>
            <a:pPr>
              <a:buFont typeface="Wingdings" pitchFamily="2" charset="2"/>
              <a:buChar char="v"/>
            </a:pP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1717846" y="1532111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smtClean="0"/>
              <a:t>Ada 2 Pihak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469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Koperasi Simpan Pinjam (BAB VI)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27991" y="1777454"/>
            <a:ext cx="19437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anggota</a:t>
            </a:r>
            <a:endParaRPr lang="id-ID" sz="1600" dirty="0"/>
          </a:p>
        </p:txBody>
      </p:sp>
      <p:sp>
        <p:nvSpPr>
          <p:cNvPr id="8" name="Oval 7"/>
          <p:cNvSpPr/>
          <p:nvPr/>
        </p:nvSpPr>
        <p:spPr>
          <a:xfrm>
            <a:off x="3370025" y="4293096"/>
            <a:ext cx="230425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anggota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7206631" y="1781373"/>
            <a:ext cx="1828091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Kreditor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3449284" y="1777454"/>
            <a:ext cx="2224997" cy="1368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3658057" y="213836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Koperasi</a:t>
            </a:r>
            <a:endParaRPr lang="id-ID" dirty="0"/>
          </a:p>
        </p:txBody>
      </p:sp>
      <p:sp>
        <p:nvSpPr>
          <p:cNvPr id="17" name="Down Arrow 16"/>
          <p:cNvSpPr/>
          <p:nvPr/>
        </p:nvSpPr>
        <p:spPr>
          <a:xfrm>
            <a:off x="4291752" y="3227233"/>
            <a:ext cx="540060" cy="791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2153140" y="2087406"/>
            <a:ext cx="1296144" cy="684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simpan</a:t>
            </a:r>
            <a:endParaRPr lang="id-ID" dirty="0"/>
          </a:p>
        </p:txBody>
      </p:sp>
      <p:sp>
        <p:nvSpPr>
          <p:cNvPr id="20" name="Right Arrow 19"/>
          <p:cNvSpPr/>
          <p:nvPr/>
        </p:nvSpPr>
        <p:spPr>
          <a:xfrm rot="10800000">
            <a:off x="5753540" y="2125153"/>
            <a:ext cx="1296144" cy="684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5940152" y="2282526"/>
            <a:ext cx="110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pinjam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Siklus Akuntansi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2920" y="2564904"/>
            <a:ext cx="2100808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Dokumen/Bukti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5736" y="2581334"/>
            <a:ext cx="1944216" cy="22158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18872" indent="0" algn="ctr">
              <a:buNone/>
            </a:pPr>
            <a:r>
              <a:rPr lang="id-ID" dirty="0" smtClean="0"/>
              <a:t>Jurnal</a:t>
            </a:r>
            <a:endParaRPr lang="id-ID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288634" y="2564904"/>
            <a:ext cx="2160240" cy="2398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id-ID" dirty="0" smtClean="0"/>
              <a:t>Buku Besar</a:t>
            </a:r>
            <a:endParaRPr lang="id-ID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660232" y="2708920"/>
            <a:ext cx="2160240" cy="22542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id-ID" sz="2400" dirty="0" smtClean="0"/>
              <a:t>Lap Keuangan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801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Neraca lajur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Sebagai alat untuk memudahkan penyajian laporan keuangan yang terdiri atas :</a:t>
            </a:r>
          </a:p>
          <a:p>
            <a:pPr marL="633222" indent="-514350">
              <a:buAutoNum type="arabicPeriod"/>
            </a:pPr>
            <a:r>
              <a:rPr lang="id-ID" dirty="0" smtClean="0"/>
              <a:t>Neraca saldo</a:t>
            </a:r>
          </a:p>
          <a:p>
            <a:pPr marL="633222" indent="-514350">
              <a:buAutoNum type="arabicPeriod"/>
            </a:pPr>
            <a:r>
              <a:rPr lang="id-ID" dirty="0" smtClean="0"/>
              <a:t>Penyesuaian</a:t>
            </a:r>
          </a:p>
          <a:p>
            <a:pPr marL="633222" indent="-514350">
              <a:buAutoNum type="arabicPeriod"/>
            </a:pPr>
            <a:r>
              <a:rPr lang="id-ID" dirty="0" smtClean="0"/>
              <a:t>Neraca saldo setelah penyesuaian  </a:t>
            </a:r>
          </a:p>
          <a:p>
            <a:pPr marL="633222" indent="-514350">
              <a:buAutoNum type="arabicPeriod"/>
            </a:pPr>
            <a:r>
              <a:rPr lang="id-ID" dirty="0" smtClean="0"/>
              <a:t>Hasil usaha</a:t>
            </a:r>
          </a:p>
          <a:p>
            <a:pPr marL="633222" indent="-514350">
              <a:buAutoNum type="arabicPeriod"/>
            </a:pPr>
            <a:r>
              <a:rPr lang="id-ID" dirty="0" smtClean="0"/>
              <a:t>Neraca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20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id-ID" dirty="0" smtClean="0"/>
              <a:t>Terdiri atas :</a:t>
            </a:r>
          </a:p>
          <a:p>
            <a:pPr marL="633222" indent="-514350">
              <a:buAutoNum type="arabicPeriod"/>
            </a:pPr>
            <a:r>
              <a:rPr lang="id-ID" dirty="0" smtClean="0"/>
              <a:t>Perhitungan Hasil Usaha</a:t>
            </a:r>
          </a:p>
          <a:p>
            <a:pPr marL="633222" indent="-514350">
              <a:buAutoNum type="arabicPeriod"/>
            </a:pPr>
            <a:r>
              <a:rPr lang="id-ID" dirty="0" smtClean="0"/>
              <a:t>Neraca</a:t>
            </a:r>
          </a:p>
          <a:p>
            <a:pPr marL="633222" indent="-514350">
              <a:buAutoNum type="arabicPeriod"/>
            </a:pPr>
            <a:r>
              <a:rPr lang="id-ID" dirty="0" smtClean="0"/>
              <a:t>Laporan Arus Kas</a:t>
            </a:r>
          </a:p>
          <a:p>
            <a:pPr marL="633222" indent="-514350">
              <a:buAutoNum type="arabicPeriod"/>
            </a:pPr>
            <a:r>
              <a:rPr lang="id-ID" dirty="0" smtClean="0"/>
              <a:t>Laporan Promosi Ekonomi Anggota</a:t>
            </a:r>
          </a:p>
        </p:txBody>
      </p:sp>
    </p:spTree>
    <p:extLst>
      <p:ext uri="{BB962C8B-B14F-4D97-AF65-F5344CB8AC3E}">
        <p14:creationId xmlns:p14="http://schemas.microsoft.com/office/powerpoint/2010/main" val="11295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Manfa’at Promosi Ekonomi Anggota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Antara Lain :</a:t>
            </a:r>
          </a:p>
          <a:p>
            <a:pPr marL="633222" indent="-514350">
              <a:buAutoNum type="arabicPeriod"/>
            </a:pPr>
            <a:r>
              <a:rPr lang="id-ID" dirty="0" smtClean="0"/>
              <a:t>Manfa’at ekonomi dari pembelian barang dan pengadaan jasa bersama</a:t>
            </a:r>
          </a:p>
          <a:p>
            <a:pPr marL="633222" indent="-514350">
              <a:buAutoNum type="arabicPeriod"/>
            </a:pPr>
            <a:r>
              <a:rPr lang="id-ID" dirty="0" smtClean="0"/>
              <a:t>Manfa’at ekonomi dari pemasaran dan pengolahan bersama</a:t>
            </a:r>
          </a:p>
          <a:p>
            <a:pPr marL="633222" indent="-514350">
              <a:buAutoNum type="arabicPeriod"/>
            </a:pPr>
            <a:r>
              <a:rPr lang="id-ID" dirty="0" smtClean="0"/>
              <a:t>Manfa’at ekonomi dari SP dari Koperasi</a:t>
            </a:r>
          </a:p>
          <a:p>
            <a:pPr marL="633222" indent="-514350">
              <a:buAutoNum type="arabicPeriod"/>
            </a:pPr>
            <a:r>
              <a:rPr lang="id-ID" dirty="0" smtClean="0"/>
              <a:t>Manfa’at ekonomi dalam bentuk pembagian SHU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461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Jurnal Penutup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id-ID" dirty="0" smtClean="0"/>
              <a:t>Fungsinya :</a:t>
            </a:r>
          </a:p>
          <a:p>
            <a:pPr marL="633222" indent="-514350">
              <a:buAutoNum type="arabicPeriod"/>
            </a:pPr>
            <a:r>
              <a:rPr lang="id-ID" dirty="0" smtClean="0"/>
              <a:t>Menutup semua Akun</a:t>
            </a:r>
          </a:p>
          <a:p>
            <a:pPr marL="633222" indent="-514350">
              <a:buAutoNum type="arabicPeriod"/>
            </a:pPr>
            <a:r>
              <a:rPr lang="id-ID" dirty="0" smtClean="0"/>
              <a:t>Menutup semua akun beban</a:t>
            </a:r>
          </a:p>
          <a:p>
            <a:pPr marL="633222" indent="-514350">
              <a:buAutoNum type="arabicPeriod"/>
            </a:pPr>
            <a:r>
              <a:rPr lang="id-ID" dirty="0" smtClean="0"/>
              <a:t>Menutup akun ikhtisar L/R</a:t>
            </a:r>
          </a:p>
          <a:p>
            <a:pPr marL="633222" indent="-514350">
              <a:buAutoNum type="arabicPeriod"/>
            </a:pPr>
            <a:r>
              <a:rPr lang="id-ID" dirty="0" smtClean="0"/>
              <a:t>Menutup akun-akun SHU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05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id-ID" dirty="0" smtClean="0"/>
              <a:t>THE END</a:t>
            </a:r>
          </a:p>
          <a:p>
            <a:pPr marL="118872" indent="0">
              <a:buNone/>
            </a:pPr>
            <a:endParaRPr lang="id-ID" dirty="0"/>
          </a:p>
          <a:p>
            <a:pPr marL="118872" indent="0" algn="ctr">
              <a:buNone/>
            </a:pPr>
            <a:r>
              <a:rPr lang="id-ID" dirty="0" smtClean="0"/>
              <a:t>Semoga Ilmu yang saudara dapatkan “Bermanfa’at dan barokah”</a:t>
            </a:r>
          </a:p>
          <a:p>
            <a:pPr marL="118872" indent="0" algn="ctr">
              <a:buNone/>
            </a:pPr>
            <a:r>
              <a:rPr lang="id-ID" dirty="0"/>
              <a:t> </a:t>
            </a:r>
            <a:r>
              <a:rPr lang="id-ID" dirty="0" smtClean="0">
                <a:sym typeface="Wingdings" pitchFamily="2" charset="2"/>
              </a:rPr>
              <a:t>  </a:t>
            </a:r>
            <a:endParaRPr lang="id-ID" dirty="0" smtClean="0"/>
          </a:p>
          <a:p>
            <a:pPr marL="118872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43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Siklus Akuntansi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2920" y="2564904"/>
            <a:ext cx="2100808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Dokumen/Bukti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5736" y="2581334"/>
            <a:ext cx="1944216" cy="22158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18872" indent="0" algn="ctr">
              <a:buNone/>
            </a:pPr>
            <a:r>
              <a:rPr lang="id-ID" dirty="0" smtClean="0"/>
              <a:t>Jurnal</a:t>
            </a:r>
            <a:endParaRPr lang="id-ID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288634" y="2564904"/>
            <a:ext cx="2160240" cy="2398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id-ID" dirty="0" smtClean="0"/>
              <a:t>Buku Besar</a:t>
            </a:r>
            <a:endParaRPr lang="id-ID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660232" y="2708920"/>
            <a:ext cx="2160240" cy="22542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id-ID" sz="2400" dirty="0" smtClean="0"/>
              <a:t>Lap Keuangan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25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 dan tujuan umum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360" y="1700808"/>
            <a:ext cx="4456112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id-ID" sz="2800" b="1" dirty="0" smtClean="0"/>
              <a:t>Tujuan :</a:t>
            </a:r>
          </a:p>
          <a:p>
            <a:r>
              <a:rPr lang="id-ID" sz="2400" dirty="0" smtClean="0"/>
              <a:t>Info sumber ekonomi &amp; modal koperasi</a:t>
            </a:r>
          </a:p>
          <a:p>
            <a:r>
              <a:rPr lang="id-ID" sz="2400" dirty="0" smtClean="0"/>
              <a:t>Info melakukan aktifitas usaha hasil SHU</a:t>
            </a:r>
          </a:p>
          <a:p>
            <a:r>
              <a:rPr lang="id-ID" sz="2400" dirty="0" smtClean="0"/>
              <a:t>Info estimasi potensi koperasi hasilkan SHU yang akan datang</a:t>
            </a:r>
          </a:p>
          <a:p>
            <a:r>
              <a:rPr lang="id-ID" sz="2400" dirty="0" smtClean="0"/>
              <a:t> Info estimasi potensi koperasi haslikan SHU</a:t>
            </a:r>
          </a:p>
          <a:p>
            <a:r>
              <a:rPr lang="id-ID" sz="2400" dirty="0" smtClean="0"/>
              <a:t>Info aktifitas belanja dan investasi</a:t>
            </a:r>
          </a:p>
          <a:p>
            <a:r>
              <a:rPr lang="id-ID" sz="2400" dirty="0" smtClean="0"/>
              <a:t>Info tentang ACC POLICY</a:t>
            </a:r>
          </a:p>
          <a:p>
            <a:pPr marL="118872" indent="0">
              <a:buNone/>
            </a:pPr>
            <a:endParaRPr lang="id-ID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411284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id-ID" sz="2800" b="1" dirty="0" smtClean="0"/>
              <a:t>Jenisnya :</a:t>
            </a:r>
          </a:p>
          <a:p>
            <a:r>
              <a:rPr lang="id-ID" sz="2400" dirty="0" smtClean="0"/>
              <a:t>Perhitungan hasil usaha</a:t>
            </a:r>
          </a:p>
          <a:p>
            <a:r>
              <a:rPr lang="id-ID" sz="2400" dirty="0" smtClean="0"/>
              <a:t>Neraca</a:t>
            </a:r>
          </a:p>
          <a:p>
            <a:r>
              <a:rPr lang="id-ID" sz="2400" dirty="0" smtClean="0"/>
              <a:t>Laporan Arus kas</a:t>
            </a:r>
          </a:p>
          <a:p>
            <a:r>
              <a:rPr lang="id-ID" sz="2400" dirty="0" smtClean="0"/>
              <a:t>Laporan promosi Ekonomi Anggota</a:t>
            </a:r>
          </a:p>
          <a:p>
            <a:pPr marL="118872" indent="0">
              <a:buFont typeface="Wingdings 2"/>
              <a:buNone/>
            </a:pPr>
            <a:endParaRPr lang="id-ID" sz="2000" dirty="0" smtClean="0"/>
          </a:p>
          <a:p>
            <a:r>
              <a:rPr lang="id-ID" sz="1700" i="1" dirty="0" smtClean="0"/>
              <a:t>(4 unsur: manfa’at ekonomi dari barang/jasa dari pemasKSP bentuk pembagian SHU)</a:t>
            </a:r>
            <a:endParaRPr lang="id-ID" sz="1700" i="1" dirty="0"/>
          </a:p>
        </p:txBody>
      </p:sp>
    </p:spTree>
    <p:extLst>
      <p:ext uri="{BB962C8B-B14F-4D97-AF65-F5344CB8AC3E}">
        <p14:creationId xmlns:p14="http://schemas.microsoft.com/office/powerpoint/2010/main" val="21132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keuangan 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86808" cy="4625609"/>
          </a:xfrm>
        </p:spPr>
        <p:txBody>
          <a:bodyPr/>
          <a:lstStyle/>
          <a:p>
            <a:pPr marL="118872" indent="0">
              <a:buNone/>
            </a:pPr>
            <a:r>
              <a:rPr lang="id-ID" dirty="0" smtClean="0"/>
              <a:t>Standart Kualitas :</a:t>
            </a:r>
          </a:p>
          <a:p>
            <a:pPr marL="633222" indent="-514350">
              <a:buAutoNum type="arabicPeriod"/>
            </a:pPr>
            <a:r>
              <a:rPr lang="id-ID" dirty="0" smtClean="0"/>
              <a:t>Relevan</a:t>
            </a:r>
          </a:p>
          <a:p>
            <a:pPr marL="633222" indent="-514350">
              <a:buAutoNum type="arabicPeriod"/>
            </a:pPr>
            <a:r>
              <a:rPr lang="id-ID" dirty="0" smtClean="0"/>
              <a:t>Dapat difahami</a:t>
            </a:r>
          </a:p>
          <a:p>
            <a:pPr marL="633222" indent="-514350">
              <a:buAutoNum type="arabicPeriod"/>
            </a:pPr>
            <a:r>
              <a:rPr lang="id-ID" dirty="0" smtClean="0"/>
              <a:t>Daya uji</a:t>
            </a:r>
          </a:p>
          <a:p>
            <a:pPr marL="633222" indent="-514350">
              <a:buAutoNum type="arabicPeriod"/>
            </a:pPr>
            <a:r>
              <a:rPr lang="id-ID" dirty="0" smtClean="0"/>
              <a:t>Netral</a:t>
            </a:r>
          </a:p>
          <a:p>
            <a:pPr marL="633222" indent="-514350">
              <a:buAutoNum type="arabicPeriod"/>
            </a:pPr>
            <a:r>
              <a:rPr lang="id-ID" dirty="0" smtClean="0"/>
              <a:t>Tepat waktu</a:t>
            </a:r>
          </a:p>
          <a:p>
            <a:pPr marL="633222" indent="-514350">
              <a:buAutoNum type="arabicPeriod"/>
            </a:pPr>
            <a:r>
              <a:rPr lang="id-ID" dirty="0" smtClean="0"/>
              <a:t>Daya banding</a:t>
            </a:r>
          </a:p>
          <a:p>
            <a:pPr marL="633222" indent="-514350">
              <a:buAutoNum type="arabicPeriod"/>
            </a:pPr>
            <a:r>
              <a:rPr lang="id-ID" dirty="0" smtClean="0"/>
              <a:t>lengkap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96408" y="1772816"/>
            <a:ext cx="4186808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buFont typeface="Wingdings 2"/>
              <a:buAutoNum type="arabicPeriod"/>
            </a:pPr>
            <a:endParaRPr lang="id-ID" dirty="0" smtClean="0"/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Economic entity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Going concern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Monetery unit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Time period</a:t>
            </a:r>
          </a:p>
        </p:txBody>
      </p:sp>
    </p:spTree>
    <p:extLst>
      <p:ext uri="{BB962C8B-B14F-4D97-AF65-F5344CB8AC3E}">
        <p14:creationId xmlns:p14="http://schemas.microsoft.com/office/powerpoint/2010/main" val="19898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74840" cy="4625609"/>
          </a:xfrm>
        </p:spPr>
        <p:txBody>
          <a:bodyPr/>
          <a:lstStyle/>
          <a:p>
            <a:pPr marL="118872" indent="0">
              <a:buNone/>
            </a:pPr>
            <a:r>
              <a:rPr lang="id-ID" dirty="0" smtClean="0"/>
              <a:t>Konsep dasar :</a:t>
            </a:r>
          </a:p>
          <a:p>
            <a:pPr marL="633222" indent="-514350">
              <a:buAutoNum type="arabicPeriod"/>
            </a:pPr>
            <a:r>
              <a:rPr lang="id-ID" dirty="0" smtClean="0"/>
              <a:t>Historical cost</a:t>
            </a:r>
          </a:p>
          <a:p>
            <a:pPr marL="633222" indent="-514350">
              <a:buAutoNum type="arabicPeriod"/>
            </a:pPr>
            <a:r>
              <a:rPr lang="id-ID" dirty="0" smtClean="0"/>
              <a:t>Revenue Recognition</a:t>
            </a:r>
          </a:p>
          <a:p>
            <a:pPr marL="633222" indent="-514350">
              <a:buAutoNum type="arabicPeriod"/>
            </a:pPr>
            <a:r>
              <a:rPr lang="id-ID" dirty="0" smtClean="0"/>
              <a:t>Matching principle</a:t>
            </a:r>
          </a:p>
          <a:p>
            <a:pPr marL="633222" indent="-514350">
              <a:buAutoNum type="arabicPeriod"/>
            </a:pPr>
            <a:r>
              <a:rPr lang="id-ID" dirty="0" smtClean="0"/>
              <a:t>Consistency</a:t>
            </a:r>
          </a:p>
          <a:p>
            <a:pPr marL="633222" indent="-514350">
              <a:buAutoNum type="arabicPeriod"/>
            </a:pPr>
            <a:r>
              <a:rPr lang="id-ID" dirty="0" smtClean="0"/>
              <a:t>Full disclousure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20072" y="1772816"/>
            <a:ext cx="3923928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id-ID" dirty="0" smtClean="0"/>
              <a:t>Keterbatasan :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Materialitas</a:t>
            </a:r>
          </a:p>
          <a:p>
            <a:pPr marL="633222" indent="-514350">
              <a:buFont typeface="Wingdings 2"/>
              <a:buAutoNum type="arabicPeriod"/>
            </a:pPr>
            <a:r>
              <a:rPr lang="id-ID" dirty="0" smtClean="0"/>
              <a:t>Konservatif</a:t>
            </a:r>
          </a:p>
          <a:p>
            <a:pPr marL="118872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0975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Perkiraan “Akun” (BAB III)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lnSpc>
                <a:spcPct val="150000"/>
              </a:lnSpc>
              <a:buNone/>
            </a:pPr>
            <a:r>
              <a:rPr lang="id-ID" dirty="0" smtClean="0"/>
              <a:t>Yakni : suatu media untuk mencatat transaksi-transaksi keuangan yang dimiliki koperasi secara spesifik seperti: (Asset,Utang,Modal,Pendapatan dan Beban)</a:t>
            </a:r>
          </a:p>
        </p:txBody>
      </p:sp>
    </p:spTree>
    <p:extLst>
      <p:ext uri="{BB962C8B-B14F-4D97-AF65-F5344CB8AC3E}">
        <p14:creationId xmlns:p14="http://schemas.microsoft.com/office/powerpoint/2010/main" val="27711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188</TotalTime>
  <Words>1277</Words>
  <Application>Microsoft Office PowerPoint</Application>
  <PresentationFormat>On-screen Show (4:3)</PresentationFormat>
  <Paragraphs>350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Module</vt:lpstr>
      <vt:lpstr>PowerPoint Presentation</vt:lpstr>
      <vt:lpstr>Aktifitas Koperasi (BAB II)</vt:lpstr>
      <vt:lpstr>Akuntansi ???</vt:lpstr>
      <vt:lpstr>Pemakai Informasi Keuangan</vt:lpstr>
      <vt:lpstr>Siklus Akuntansi</vt:lpstr>
      <vt:lpstr>Jenis  dan tujuan umum </vt:lpstr>
      <vt:lpstr>Laporan keuangan Lanjutan...</vt:lpstr>
      <vt:lpstr>Lanjutan Keuangan</vt:lpstr>
      <vt:lpstr>Perkiraan “Akun” (BAB III)</vt:lpstr>
      <vt:lpstr>Akun-Akun dalam koperasi</vt:lpstr>
      <vt:lpstr>Akun Riil dan Nomilal</vt:lpstr>
      <vt:lpstr>Contoh Transaksi</vt:lpstr>
      <vt:lpstr>Lanjut...</vt:lpstr>
      <vt:lpstr>Lanjut...</vt:lpstr>
      <vt:lpstr>Lanjut...</vt:lpstr>
      <vt:lpstr>Lanjut...</vt:lpstr>
      <vt:lpstr>Lanjut...</vt:lpstr>
      <vt:lpstr>Lanjutan...</vt:lpstr>
      <vt:lpstr>Koperasi  Neraca saldo per 31 Mei 2012</vt:lpstr>
      <vt:lpstr>Koperasi laporan hasil usaha periode 01-31 Mei 2012</vt:lpstr>
      <vt:lpstr>Koperasi  Neraca Per-31 MEI 2012</vt:lpstr>
      <vt:lpstr>Ekuitas Koperasi (BAB IV)</vt:lpstr>
      <vt:lpstr>Modal Anggota </vt:lpstr>
      <vt:lpstr>2. Simpanan wajib</vt:lpstr>
      <vt:lpstr>Simpanan Sukarela</vt:lpstr>
      <vt:lpstr>Modal Sumbangan</vt:lpstr>
      <vt:lpstr>Modal penyertaan</vt:lpstr>
      <vt:lpstr>Modal Penyertaan Pertisipasi Anggota</vt:lpstr>
      <vt:lpstr>SHU Periode Berjalan</vt:lpstr>
      <vt:lpstr>Cadangan ???</vt:lpstr>
      <vt:lpstr>Contoh soal...</vt:lpstr>
      <vt:lpstr>Lanjutan...</vt:lpstr>
      <vt:lpstr>SHU &amp; Dana- dana (BAB V)</vt:lpstr>
      <vt:lpstr>MetodePembagian SHU :</vt:lpstr>
      <vt:lpstr>Contoh...</vt:lpstr>
      <vt:lpstr>Dibagi untuk Anggota</vt:lpstr>
      <vt:lpstr>PowerPoint Presentation</vt:lpstr>
      <vt:lpstr>Jasa Modal Anggota</vt:lpstr>
      <vt:lpstr>Contoh Jasa Penjualan Anggota</vt:lpstr>
      <vt:lpstr>Koperasi Simpan Pinjam (BAB VI)</vt:lpstr>
      <vt:lpstr>Siklus Akuntansi</vt:lpstr>
      <vt:lpstr>Neraca lajur</vt:lpstr>
      <vt:lpstr>Laporan Keuangan</vt:lpstr>
      <vt:lpstr>Manfa’at Promosi Ekonomi Anggota</vt:lpstr>
      <vt:lpstr>Jurnal Penutup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One D257</dc:creator>
  <cp:lastModifiedBy>Aspire One D257</cp:lastModifiedBy>
  <cp:revision>24</cp:revision>
  <dcterms:created xsi:type="dcterms:W3CDTF">2014-03-26T00:34:06Z</dcterms:created>
  <dcterms:modified xsi:type="dcterms:W3CDTF">2014-03-26T03:42:07Z</dcterms:modified>
</cp:coreProperties>
</file>